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acifico"/>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DD9A94-D4E6-44FE-A983-C224307DFFEE}">
  <a:tblStyle styleId="{E0DD9A94-D4E6-44FE-A983-C224307DFFEE}"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font" Target="fonts/Pacific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3c7f008d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93c7f008d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9157fd38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e9157fd38b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9157fd38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e9157fd38b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9157fd38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e9157fd38b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9157fd38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e9157fd38b_1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3c7f008d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3c7f008d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4"/>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 name="Google Shape;18;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 name="Google Shape;19;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6"/>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lvl1pPr indent="-337185" lvl="0" marL="457200" algn="l">
              <a:lnSpc>
                <a:spcPct val="115000"/>
              </a:lnSpc>
              <a:spcBef>
                <a:spcPts val="360"/>
              </a:spcBef>
              <a:spcAft>
                <a:spcPts val="0"/>
              </a:spcAft>
              <a:buSzPts val="1710"/>
              <a:buChar char="●"/>
              <a:defRPr/>
            </a:lvl1pPr>
            <a:lvl2pPr indent="-325755" lvl="1" marL="914400" algn="l">
              <a:lnSpc>
                <a:spcPct val="115000"/>
              </a:lnSpc>
              <a:spcBef>
                <a:spcPts val="1600"/>
              </a:spcBef>
              <a:spcAft>
                <a:spcPts val="0"/>
              </a:spcAft>
              <a:buSzPts val="1530"/>
              <a:buChar char="○"/>
              <a:defRPr/>
            </a:lvl2pPr>
            <a:lvl3pPr indent="-308610" lvl="2" marL="1371600" algn="l">
              <a:lnSpc>
                <a:spcPct val="115000"/>
              </a:lnSpc>
              <a:spcBef>
                <a:spcPts val="1600"/>
              </a:spcBef>
              <a:spcAft>
                <a:spcPts val="0"/>
              </a:spcAft>
              <a:buSzPts val="1260"/>
              <a:buChar char="■"/>
              <a:defRPr/>
            </a:lvl3pPr>
            <a:lvl4pPr indent="-302894" lvl="3" marL="1828800" algn="l">
              <a:lnSpc>
                <a:spcPct val="115000"/>
              </a:lnSpc>
              <a:spcBef>
                <a:spcPts val="1600"/>
              </a:spcBef>
              <a:spcAft>
                <a:spcPts val="0"/>
              </a:spcAft>
              <a:buSzPts val="1170"/>
              <a:buChar char="●"/>
              <a:defRPr/>
            </a:lvl4pPr>
            <a:lvl5pPr indent="-302895" lvl="4" marL="2286000" algn="l">
              <a:lnSpc>
                <a:spcPct val="115000"/>
              </a:lnSpc>
              <a:spcBef>
                <a:spcPts val="1600"/>
              </a:spcBef>
              <a:spcAft>
                <a:spcPts val="0"/>
              </a:spcAft>
              <a:buSzPts val="1170"/>
              <a:buChar char="○"/>
              <a:defRPr/>
            </a:lvl5pPr>
            <a:lvl6pPr indent="-320039" lvl="5" marL="2743200" algn="l">
              <a:lnSpc>
                <a:spcPct val="115000"/>
              </a:lnSpc>
              <a:spcBef>
                <a:spcPts val="1600"/>
              </a:spcBef>
              <a:spcAft>
                <a:spcPts val="0"/>
              </a:spcAft>
              <a:buSzPts val="1440"/>
              <a:buChar char="■"/>
              <a:defRPr/>
            </a:lvl6pPr>
            <a:lvl7pPr indent="-320039" lvl="6" marL="3200400" algn="l">
              <a:lnSpc>
                <a:spcPct val="115000"/>
              </a:lnSpc>
              <a:spcBef>
                <a:spcPts val="1600"/>
              </a:spcBef>
              <a:spcAft>
                <a:spcPts val="0"/>
              </a:spcAft>
              <a:buSzPts val="144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29" name="Google Shape;29;p6"/>
          <p:cNvSpPr txBox="1"/>
          <p:nvPr>
            <p:ph idx="10" type="dt"/>
          </p:nvPr>
        </p:nvSpPr>
        <p:spPr>
          <a:xfrm>
            <a:off x="457200" y="4767263"/>
            <a:ext cx="2133600" cy="2739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6"/>
          <p:cNvSpPr txBox="1"/>
          <p:nvPr>
            <p:ph idx="11" type="ftr"/>
          </p:nvPr>
        </p:nvSpPr>
        <p:spPr>
          <a:xfrm>
            <a:off x="2667000" y="4767263"/>
            <a:ext cx="3352800" cy="2739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6"/>
          <p:cNvSpPr txBox="1"/>
          <p:nvPr>
            <p:ph idx="12" type="sldNum"/>
          </p:nvPr>
        </p:nvSpPr>
        <p:spPr>
          <a:xfrm>
            <a:off x="7924800" y="4767263"/>
            <a:ext cx="762000" cy="273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Clarita_Carlos@chino.k12.c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5" name="Shape 55"/>
        <p:cNvGrpSpPr/>
        <p:nvPr/>
      </p:nvGrpSpPr>
      <p:grpSpPr>
        <a:xfrm>
          <a:off x="0" y="0"/>
          <a:ext cx="0" cy="0"/>
          <a:chOff x="0" y="0"/>
          <a:chExt cx="0" cy="0"/>
        </a:xfrm>
      </p:grpSpPr>
      <p:sp>
        <p:nvSpPr>
          <p:cNvPr id="56" name="Google Shape;56;p13"/>
          <p:cNvSpPr txBox="1"/>
          <p:nvPr>
            <p:ph idx="4294967295" type="title"/>
          </p:nvPr>
        </p:nvSpPr>
        <p:spPr>
          <a:xfrm>
            <a:off x="157500" y="445025"/>
            <a:ext cx="4084500" cy="100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latin typeface="Arial"/>
                <a:ea typeface="Arial"/>
                <a:cs typeface="Arial"/>
                <a:sym typeface="Arial"/>
              </a:rPr>
              <a:t>Welcome to </a:t>
            </a:r>
            <a:endParaRPr sz="2400">
              <a:latin typeface="Arial"/>
              <a:ea typeface="Arial"/>
              <a:cs typeface="Arial"/>
              <a:sym typeface="Arial"/>
            </a:endParaRPr>
          </a:p>
          <a:p>
            <a:pPr indent="0" lvl="0" marL="0" rtl="0" algn="ctr">
              <a:lnSpc>
                <a:spcPct val="100000"/>
              </a:lnSpc>
              <a:spcBef>
                <a:spcPts val="0"/>
              </a:spcBef>
              <a:spcAft>
                <a:spcPts val="0"/>
              </a:spcAft>
              <a:buSzPts val="2800"/>
              <a:buNone/>
            </a:pPr>
            <a:r>
              <a:rPr lang="en" sz="2400"/>
              <a:t>TPP/Study Skills</a:t>
            </a:r>
            <a:endParaRPr sz="2400">
              <a:latin typeface="Arial"/>
              <a:ea typeface="Arial"/>
              <a:cs typeface="Arial"/>
              <a:sym typeface="Arial"/>
            </a:endParaRPr>
          </a:p>
          <a:p>
            <a:pPr indent="0" lvl="0" marL="0" rtl="0" algn="ctr">
              <a:lnSpc>
                <a:spcPct val="100000"/>
              </a:lnSpc>
              <a:spcBef>
                <a:spcPts val="0"/>
              </a:spcBef>
              <a:spcAft>
                <a:spcPts val="0"/>
              </a:spcAft>
              <a:buSzPts val="2800"/>
              <a:buNone/>
            </a:pPr>
            <a:r>
              <a:rPr lang="en" sz="2400">
                <a:latin typeface="Arial"/>
                <a:ea typeface="Arial"/>
                <a:cs typeface="Arial"/>
                <a:sym typeface="Arial"/>
              </a:rPr>
              <a:t>With Ms. Carlos</a:t>
            </a:r>
            <a:endParaRPr sz="2400">
              <a:latin typeface="Arial"/>
              <a:ea typeface="Arial"/>
              <a:cs typeface="Arial"/>
              <a:sym typeface="Arial"/>
            </a:endParaRPr>
          </a:p>
        </p:txBody>
      </p:sp>
      <p:sp>
        <p:nvSpPr>
          <p:cNvPr id="57" name="Google Shape;57;p13"/>
          <p:cNvSpPr txBox="1"/>
          <p:nvPr>
            <p:ph idx="4294967295" type="body"/>
          </p:nvPr>
        </p:nvSpPr>
        <p:spPr>
          <a:xfrm>
            <a:off x="311700" y="1630600"/>
            <a:ext cx="4084500" cy="31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latin typeface="Pacifico"/>
              <a:ea typeface="Pacifico"/>
              <a:cs typeface="Pacifico"/>
              <a:sym typeface="Pacifico"/>
            </a:endParaRPr>
          </a:p>
          <a:p>
            <a:pPr indent="0" lvl="0" marL="0" rtl="0" algn="l">
              <a:lnSpc>
                <a:spcPct val="115000"/>
              </a:lnSpc>
              <a:spcBef>
                <a:spcPts val="1600"/>
              </a:spcBef>
              <a:spcAft>
                <a:spcPts val="0"/>
              </a:spcAft>
              <a:buSzPts val="1800"/>
              <a:buNone/>
            </a:pPr>
            <a:r>
              <a:rPr lang="en">
                <a:latin typeface="Arial"/>
                <a:ea typeface="Arial"/>
                <a:cs typeface="Arial"/>
                <a:sym typeface="Arial"/>
              </a:rPr>
              <a:t>What you need to know about our class:</a:t>
            </a:r>
            <a:endParaRPr>
              <a:latin typeface="Arial"/>
              <a:ea typeface="Arial"/>
              <a:cs typeface="Arial"/>
              <a:sym typeface="Arial"/>
            </a:endParaRPr>
          </a:p>
          <a:p>
            <a:pPr indent="-342900" lvl="0" marL="457200" rtl="0" algn="l">
              <a:lnSpc>
                <a:spcPct val="115000"/>
              </a:lnSpc>
              <a:spcBef>
                <a:spcPts val="1600"/>
              </a:spcBef>
              <a:spcAft>
                <a:spcPts val="0"/>
              </a:spcAft>
              <a:buSzPts val="1800"/>
              <a:buFont typeface="Pacifico"/>
              <a:buAutoNum type="arabicPeriod"/>
            </a:pPr>
            <a:r>
              <a:rPr lang="en"/>
              <a:t>T</a:t>
            </a:r>
            <a:r>
              <a:rPr lang="en">
                <a:latin typeface="Arial"/>
                <a:ea typeface="Arial"/>
                <a:cs typeface="Arial"/>
                <a:sym typeface="Arial"/>
              </a:rPr>
              <a:t>eacher</a:t>
            </a:r>
            <a:r>
              <a:rPr lang="en"/>
              <a:t>’s Background</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Pacifico"/>
              <a:buAutoNum type="arabicPeriod"/>
            </a:pPr>
            <a:r>
              <a:rPr lang="en">
                <a:latin typeface="Arial"/>
                <a:ea typeface="Arial"/>
                <a:cs typeface="Arial"/>
                <a:sym typeface="Arial"/>
              </a:rPr>
              <a:t>Communication</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Pacifico"/>
              <a:buAutoNum type="arabicPeriod"/>
            </a:pPr>
            <a:r>
              <a:rPr lang="en">
                <a:latin typeface="Arial"/>
                <a:ea typeface="Arial"/>
                <a:cs typeface="Arial"/>
                <a:sym typeface="Arial"/>
              </a:rPr>
              <a:t>Syllabus</a:t>
            </a:r>
            <a:endParaRPr>
              <a:latin typeface="Arial"/>
              <a:ea typeface="Arial"/>
              <a:cs typeface="Arial"/>
              <a:sym typeface="Arial"/>
            </a:endParaRPr>
          </a:p>
          <a:p>
            <a:pPr indent="-342900" lvl="0" marL="457200" rtl="0" algn="l">
              <a:lnSpc>
                <a:spcPct val="115000"/>
              </a:lnSpc>
              <a:spcBef>
                <a:spcPts val="0"/>
              </a:spcBef>
              <a:spcAft>
                <a:spcPts val="0"/>
              </a:spcAft>
              <a:buSzPts val="1800"/>
              <a:buAutoNum type="arabicPeriod"/>
            </a:pPr>
            <a:r>
              <a:rPr lang="en"/>
              <a:t>Late work Policy</a:t>
            </a:r>
            <a:endParaRPr/>
          </a:p>
          <a:p>
            <a:pPr indent="-342900" lvl="0" marL="457200" rtl="0" algn="l">
              <a:lnSpc>
                <a:spcPct val="115000"/>
              </a:lnSpc>
              <a:spcBef>
                <a:spcPts val="0"/>
              </a:spcBef>
              <a:spcAft>
                <a:spcPts val="0"/>
              </a:spcAft>
              <a:buSzPts val="1800"/>
              <a:buFont typeface="Pacifico"/>
              <a:buAutoNum type="arabicPeriod"/>
            </a:pPr>
            <a:r>
              <a:rPr lang="en">
                <a:latin typeface="Arial"/>
                <a:ea typeface="Arial"/>
                <a:cs typeface="Arial"/>
                <a:sym typeface="Arial"/>
              </a:rPr>
              <a:t>Curriculum</a:t>
            </a:r>
            <a:endParaRPr>
              <a:latin typeface="Arial"/>
              <a:ea typeface="Arial"/>
              <a:cs typeface="Arial"/>
              <a:sym typeface="Arial"/>
            </a:endParaRPr>
          </a:p>
          <a:p>
            <a:pPr indent="0" lvl="0" marL="457200" rtl="0" algn="l">
              <a:lnSpc>
                <a:spcPct val="115000"/>
              </a:lnSpc>
              <a:spcBef>
                <a:spcPts val="1600"/>
              </a:spcBef>
              <a:spcAft>
                <a:spcPts val="1600"/>
              </a:spcAft>
              <a:buSzPts val="1800"/>
              <a:buNone/>
            </a:pPr>
            <a:r>
              <a:t/>
            </a:r>
            <a:endParaRPr/>
          </a:p>
        </p:txBody>
      </p:sp>
      <p:pic>
        <p:nvPicPr>
          <p:cNvPr id="58" name="Google Shape;58;p13"/>
          <p:cNvPicPr preferRelativeResize="0"/>
          <p:nvPr/>
        </p:nvPicPr>
        <p:blipFill>
          <a:blip r:embed="rId3">
            <a:alphaModFix/>
          </a:blip>
          <a:stretch>
            <a:fillRect/>
          </a:stretch>
        </p:blipFill>
        <p:spPr>
          <a:xfrm>
            <a:off x="4073375" y="937775"/>
            <a:ext cx="4546675" cy="3064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Transition</a:t>
            </a:r>
            <a:r>
              <a:rPr lang="en">
                <a:latin typeface="Arial"/>
                <a:ea typeface="Arial"/>
                <a:cs typeface="Arial"/>
                <a:sym typeface="Arial"/>
              </a:rPr>
              <a:t> Part</a:t>
            </a:r>
            <a:r>
              <a:rPr lang="en"/>
              <a:t>nership Program </a:t>
            </a:r>
            <a:r>
              <a:rPr lang="en">
                <a:latin typeface="Arial"/>
                <a:ea typeface="Arial"/>
                <a:cs typeface="Arial"/>
                <a:sym typeface="Arial"/>
              </a:rPr>
              <a:t>Curriculum</a:t>
            </a:r>
            <a:endParaRPr>
              <a:latin typeface="Arial"/>
              <a:ea typeface="Arial"/>
              <a:cs typeface="Arial"/>
              <a:sym typeface="Arial"/>
            </a:endParaRPr>
          </a:p>
        </p:txBody>
      </p:sp>
      <p:sp>
        <p:nvSpPr>
          <p:cNvPr id="121" name="Google Shape;121;p22"/>
          <p:cNvSpPr txBox="1"/>
          <p:nvPr>
            <p:ph idx="1" type="body"/>
          </p:nvPr>
        </p:nvSpPr>
        <p:spPr>
          <a:xfrm>
            <a:off x="311700" y="1152475"/>
            <a:ext cx="4349400" cy="3416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sz="1500">
                <a:solidFill>
                  <a:srgbClr val="B7B7B7"/>
                </a:solidFill>
              </a:rPr>
              <a:t>Transition Partnership Programs (TPP) were developed in response to the 1986 Amendments to the Rehabilitation Act and the 1983 Amendments to the Education for the Handicapped Act. TPPs provide enhanced, coordinated vocational services including DOR Student Services and employment preparation, job development, and short-term support services to successfully transition students with disabilities into meaningful employment.</a:t>
            </a:r>
            <a:endParaRPr sz="1500">
              <a:solidFill>
                <a:srgbClr val="B7B7B7"/>
              </a:solidFill>
            </a:endParaRPr>
          </a:p>
          <a:p>
            <a:pPr indent="0" lvl="0" marL="0" rtl="0" algn="l">
              <a:lnSpc>
                <a:spcPct val="107916"/>
              </a:lnSpc>
              <a:spcBef>
                <a:spcPts val="0"/>
              </a:spcBef>
              <a:spcAft>
                <a:spcPts val="0"/>
              </a:spcAft>
              <a:buNone/>
            </a:pPr>
            <a:r>
              <a:t/>
            </a:r>
            <a:endParaRPr sz="1500">
              <a:solidFill>
                <a:srgbClr val="4A86E8"/>
              </a:solidFill>
            </a:endParaRPr>
          </a:p>
          <a:p>
            <a:pPr indent="0" lvl="0" marL="0" rtl="0" algn="l">
              <a:lnSpc>
                <a:spcPct val="107916"/>
              </a:lnSpc>
              <a:spcBef>
                <a:spcPts val="0"/>
              </a:spcBef>
              <a:spcAft>
                <a:spcPts val="0"/>
              </a:spcAft>
              <a:buNone/>
            </a:pPr>
            <a:r>
              <a:rPr lang="en" sz="1500">
                <a:solidFill>
                  <a:schemeClr val="dk1"/>
                </a:solidFill>
              </a:rPr>
              <a:t>TPP Class helps students work towards Transitional Goals in their IEP.</a:t>
            </a:r>
            <a:endParaRPr sz="1500">
              <a:solidFill>
                <a:schemeClr val="dk1"/>
              </a:solidFill>
            </a:endParaRPr>
          </a:p>
        </p:txBody>
      </p:sp>
      <p:pic>
        <p:nvPicPr>
          <p:cNvPr id="122" name="Google Shape;122;p22"/>
          <p:cNvPicPr preferRelativeResize="0"/>
          <p:nvPr/>
        </p:nvPicPr>
        <p:blipFill>
          <a:blip r:embed="rId3">
            <a:alphaModFix/>
          </a:blip>
          <a:stretch>
            <a:fillRect/>
          </a:stretch>
        </p:blipFill>
        <p:spPr>
          <a:xfrm>
            <a:off x="5749700" y="1326125"/>
            <a:ext cx="2305050" cy="1981200"/>
          </a:xfrm>
          <a:prstGeom prst="rect">
            <a:avLst/>
          </a:prstGeom>
          <a:noFill/>
          <a:ln>
            <a:noFill/>
          </a:ln>
        </p:spPr>
      </p:pic>
      <p:pic>
        <p:nvPicPr>
          <p:cNvPr id="123" name="Google Shape;123;p22"/>
          <p:cNvPicPr preferRelativeResize="0"/>
          <p:nvPr/>
        </p:nvPicPr>
        <p:blipFill>
          <a:blip r:embed="rId4">
            <a:alphaModFix/>
          </a:blip>
          <a:stretch>
            <a:fillRect/>
          </a:stretch>
        </p:blipFill>
        <p:spPr>
          <a:xfrm>
            <a:off x="4571999" y="3750220"/>
            <a:ext cx="4475601" cy="117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457200" y="400050"/>
            <a:ext cx="8229600" cy="8574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1"/>
              </a:buClr>
              <a:buSzPts val="5000"/>
              <a:buFont typeface="Calibri"/>
              <a:buNone/>
            </a:pPr>
            <a:r>
              <a:rPr b="1" lang="en" sz="5700">
                <a:solidFill>
                  <a:schemeClr val="dk1"/>
                </a:solidFill>
                <a:latin typeface="Arial"/>
                <a:ea typeface="Arial"/>
                <a:cs typeface="Arial"/>
                <a:sym typeface="Arial"/>
              </a:rPr>
              <a:t>Success is Attainable</a:t>
            </a:r>
            <a:endParaRPr sz="5700">
              <a:latin typeface="Arial"/>
              <a:ea typeface="Arial"/>
              <a:cs typeface="Arial"/>
              <a:sym typeface="Arial"/>
            </a:endParaRPr>
          </a:p>
        </p:txBody>
      </p:sp>
      <p:sp>
        <p:nvSpPr>
          <p:cNvPr id="129" name="Google Shape;129;p23"/>
          <p:cNvSpPr txBox="1"/>
          <p:nvPr>
            <p:ph idx="1" type="body"/>
          </p:nvPr>
        </p:nvSpPr>
        <p:spPr>
          <a:xfrm>
            <a:off x="168175" y="2030225"/>
            <a:ext cx="3852000" cy="3029100"/>
          </a:xfrm>
          <a:prstGeom prst="rect">
            <a:avLst/>
          </a:prstGeom>
          <a:noFill/>
          <a:ln>
            <a:noFill/>
          </a:ln>
        </p:spPr>
        <p:txBody>
          <a:bodyPr anchorCtr="0" anchor="t" bIns="45700" lIns="91425" spcFirstLastPara="1" rIns="91425" wrap="square" tIns="45700">
            <a:noAutofit/>
          </a:bodyPr>
          <a:lstStyle/>
          <a:p>
            <a:pPr indent="0" lvl="0" marL="457200" rtl="0" algn="ctr">
              <a:spcBef>
                <a:spcPts val="0"/>
              </a:spcBef>
              <a:spcAft>
                <a:spcPts val="0"/>
              </a:spcAft>
              <a:buNone/>
            </a:pPr>
            <a:r>
              <a:rPr b="1" lang="en" sz="1600">
                <a:solidFill>
                  <a:schemeClr val="dk1"/>
                </a:solidFill>
              </a:rPr>
              <a:t>I have sat in desks very much like the ones you sit in. I have struggled with new concepts and have worked hard to improve my understanding. You are all capable of the same. Good luck on a new school year!</a:t>
            </a:r>
            <a:endParaRPr b="1" sz="1600">
              <a:solidFill>
                <a:schemeClr val="dk1"/>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2" name="Shape 62"/>
        <p:cNvGrpSpPr/>
        <p:nvPr/>
      </p:nvGrpSpPr>
      <p:grpSpPr>
        <a:xfrm>
          <a:off x="0" y="0"/>
          <a:ext cx="0" cy="0"/>
          <a:chOff x="0" y="0"/>
          <a:chExt cx="0" cy="0"/>
        </a:xfrm>
      </p:grpSpPr>
      <p:pic>
        <p:nvPicPr>
          <p:cNvPr descr="White cloud in front of dark blue star-filled sky" id="63" name="Google Shape;63;p14"/>
          <p:cNvPicPr preferRelativeResize="0"/>
          <p:nvPr/>
        </p:nvPicPr>
        <p:blipFill rotWithShape="1">
          <a:blip r:embed="rId3">
            <a:alphaModFix/>
          </a:blip>
          <a:srcRect b="17067" l="0" r="1719" t="0"/>
          <a:stretch/>
        </p:blipFill>
        <p:spPr>
          <a:xfrm>
            <a:off x="0" y="0"/>
            <a:ext cx="9144000" cy="5143499"/>
          </a:xfrm>
          <a:prstGeom prst="rect">
            <a:avLst/>
          </a:prstGeom>
          <a:noFill/>
          <a:ln>
            <a:noFill/>
          </a:ln>
        </p:spPr>
      </p:pic>
      <p:sp>
        <p:nvSpPr>
          <p:cNvPr id="64" name="Google Shape;64;p14"/>
          <p:cNvSpPr txBox="1"/>
          <p:nvPr>
            <p:ph type="ctrTitle"/>
          </p:nvPr>
        </p:nvSpPr>
        <p:spPr>
          <a:xfrm>
            <a:off x="311700" y="-975868"/>
            <a:ext cx="8520600" cy="451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rPr lang="en" sz="4800">
                <a:latin typeface="Arial"/>
                <a:ea typeface="Arial"/>
                <a:cs typeface="Arial"/>
                <a:sym typeface="Arial"/>
              </a:rPr>
              <a:t>Education</a:t>
            </a:r>
            <a:r>
              <a:rPr lang="en" sz="4800"/>
              <a:t>- Ms. Carlos</a:t>
            </a:r>
            <a:endParaRPr sz="4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Chino </a:t>
            </a:r>
            <a:r>
              <a:rPr lang="en" sz="1800"/>
              <a:t>High School</a:t>
            </a:r>
            <a:r>
              <a:rPr lang="en" sz="1800">
                <a:latin typeface="Arial"/>
                <a:ea typeface="Arial"/>
                <a:cs typeface="Arial"/>
                <a:sym typeface="Arial"/>
              </a:rPr>
              <a:t> - High School Diploma</a:t>
            </a:r>
            <a:br>
              <a:rPr lang="en" sz="1800">
                <a:latin typeface="Arial"/>
                <a:ea typeface="Arial"/>
                <a:cs typeface="Arial"/>
                <a:sym typeface="Arial"/>
              </a:rPr>
            </a:b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t>CalPoly Pomona</a:t>
            </a:r>
            <a:r>
              <a:rPr lang="en" sz="1800">
                <a:latin typeface="Arial"/>
                <a:ea typeface="Arial"/>
                <a:cs typeface="Arial"/>
                <a:sym typeface="Arial"/>
              </a:rPr>
              <a:t> – </a:t>
            </a:r>
            <a:br>
              <a:rPr lang="en" sz="1800">
                <a:latin typeface="Arial"/>
                <a:ea typeface="Arial"/>
                <a:cs typeface="Arial"/>
                <a:sym typeface="Arial"/>
              </a:rPr>
            </a:br>
            <a:r>
              <a:rPr lang="en" sz="1800">
                <a:latin typeface="Arial"/>
                <a:ea typeface="Arial"/>
                <a:cs typeface="Arial"/>
                <a:sym typeface="Arial"/>
              </a:rPr>
              <a:t>B. A in English/Multicultural Studie</a:t>
            </a:r>
            <a:r>
              <a:rPr lang="en" sz="1800"/>
              <a:t>s </a:t>
            </a:r>
            <a:endParaRPr sz="1800"/>
          </a:p>
          <a:p>
            <a:pPr indent="0" lvl="0" marL="0" rtl="0" algn="ctr">
              <a:lnSpc>
                <a:spcPct val="100000"/>
              </a:lnSpc>
              <a:spcBef>
                <a:spcPts val="0"/>
              </a:spcBef>
              <a:spcAft>
                <a:spcPts val="0"/>
              </a:spcAft>
              <a:buSzPts val="5200"/>
              <a:buNone/>
            </a:pPr>
            <a:r>
              <a:rPr lang="en" sz="1800">
                <a:latin typeface="Arial"/>
                <a:ea typeface="Arial"/>
                <a:cs typeface="Arial"/>
                <a:sym typeface="Arial"/>
              </a:rPr>
              <a:t>Teaching Credential</a:t>
            </a: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M. Ed in Special Education</a:t>
            </a: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t>Preliminary Admin. Credential</a:t>
            </a:r>
            <a:endParaRPr sz="1800"/>
          </a:p>
          <a:p>
            <a:pPr indent="0" lvl="0" marL="0" rtl="0" algn="ctr">
              <a:spcBef>
                <a:spcPts val="0"/>
              </a:spcBef>
              <a:spcAft>
                <a:spcPts val="0"/>
              </a:spcAft>
              <a:buSzPts val="5200"/>
              <a:buNone/>
            </a:pPr>
            <a:r>
              <a:rPr lang="en" sz="1800"/>
              <a:t>Working on EdD in Educational Leadership</a:t>
            </a:r>
            <a:endParaRPr sz="1800"/>
          </a:p>
        </p:txBody>
      </p:sp>
      <p:cxnSp>
        <p:nvCxnSpPr>
          <p:cNvPr id="65" name="Google Shape;65;p14"/>
          <p:cNvCxnSpPr/>
          <p:nvPr/>
        </p:nvCxnSpPr>
        <p:spPr>
          <a:xfrm>
            <a:off x="615150" y="2998025"/>
            <a:ext cx="500400" cy="0"/>
          </a:xfrm>
          <a:prstGeom prst="straightConnector1">
            <a:avLst/>
          </a:prstGeom>
          <a:noFill/>
          <a:ln cap="flat" cmpd="sng" w="19050">
            <a:solidFill>
              <a:schemeClr val="lt1"/>
            </a:solidFill>
            <a:prstDash val="solid"/>
            <a:round/>
            <a:headEnd len="sm" w="sm" type="none"/>
            <a:tailEnd len="sm" w="sm" type="none"/>
          </a:ln>
        </p:spPr>
      </p:cxnSp>
      <p:pic>
        <p:nvPicPr>
          <p:cNvPr id="66" name="Google Shape;66;p14"/>
          <p:cNvPicPr preferRelativeResize="0"/>
          <p:nvPr/>
        </p:nvPicPr>
        <p:blipFill>
          <a:blip r:embed="rId4">
            <a:alphaModFix/>
          </a:blip>
          <a:stretch>
            <a:fillRect/>
          </a:stretch>
        </p:blipFill>
        <p:spPr>
          <a:xfrm>
            <a:off x="6810150" y="2809650"/>
            <a:ext cx="2333850" cy="2333850"/>
          </a:xfrm>
          <a:prstGeom prst="rect">
            <a:avLst/>
          </a:prstGeom>
          <a:noFill/>
          <a:ln>
            <a:noFill/>
          </a:ln>
        </p:spPr>
      </p:pic>
      <p:pic>
        <p:nvPicPr>
          <p:cNvPr id="67" name="Google Shape;67;p14"/>
          <p:cNvPicPr preferRelativeResize="0"/>
          <p:nvPr/>
        </p:nvPicPr>
        <p:blipFill>
          <a:blip r:embed="rId5">
            <a:alphaModFix/>
          </a:blip>
          <a:stretch>
            <a:fillRect/>
          </a:stretch>
        </p:blipFill>
        <p:spPr>
          <a:xfrm>
            <a:off x="1" y="3595951"/>
            <a:ext cx="4445300" cy="150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194375" y="741300"/>
            <a:ext cx="4149600" cy="307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4100"/>
              <a:t>C</a:t>
            </a:r>
            <a:r>
              <a:rPr lang="en" sz="4100">
                <a:latin typeface="Arial"/>
                <a:ea typeface="Arial"/>
                <a:cs typeface="Arial"/>
                <a:sym typeface="Arial"/>
              </a:rPr>
              <a:t>ommunication:</a:t>
            </a:r>
            <a:endParaRPr sz="4100">
              <a:latin typeface="Arial"/>
              <a:ea typeface="Arial"/>
              <a:cs typeface="Arial"/>
              <a:sym typeface="Arial"/>
            </a:endParaRPr>
          </a:p>
          <a:p>
            <a:pPr indent="0" lvl="0" marL="0" rtl="0" algn="l">
              <a:lnSpc>
                <a:spcPct val="100000"/>
              </a:lnSpc>
              <a:spcBef>
                <a:spcPts val="0"/>
              </a:spcBef>
              <a:spcAft>
                <a:spcPts val="0"/>
              </a:spcAft>
              <a:buSzPts val="4200"/>
              <a:buNone/>
            </a:pPr>
            <a:r>
              <a:t/>
            </a:r>
            <a:endParaRPr sz="4100"/>
          </a:p>
          <a:p>
            <a:pPr indent="0" lvl="0" marL="0" rtl="0" algn="l">
              <a:lnSpc>
                <a:spcPct val="100000"/>
              </a:lnSpc>
              <a:spcBef>
                <a:spcPts val="0"/>
              </a:spcBef>
              <a:spcAft>
                <a:spcPts val="0"/>
              </a:spcAft>
              <a:buSzPts val="4200"/>
              <a:buNone/>
            </a:pPr>
            <a:r>
              <a:rPr lang="en" sz="4100"/>
              <a:t>Materials:</a:t>
            </a:r>
            <a:endParaRPr sz="4100"/>
          </a:p>
          <a:p>
            <a:pPr indent="0" lvl="0" marL="0" rtl="0" algn="l">
              <a:lnSpc>
                <a:spcPct val="100000"/>
              </a:lnSpc>
              <a:spcBef>
                <a:spcPts val="0"/>
              </a:spcBef>
              <a:spcAft>
                <a:spcPts val="0"/>
              </a:spcAft>
              <a:buSzPts val="4200"/>
              <a:buNone/>
            </a:pPr>
            <a:r>
              <a:t/>
            </a:r>
            <a:endParaRPr sz="3600">
              <a:latin typeface="Arial"/>
              <a:ea typeface="Arial"/>
              <a:cs typeface="Arial"/>
              <a:sym typeface="Arial"/>
            </a:endParaRPr>
          </a:p>
        </p:txBody>
      </p:sp>
      <p:sp>
        <p:nvSpPr>
          <p:cNvPr id="73" name="Google Shape;73;p15"/>
          <p:cNvSpPr txBox="1"/>
          <p:nvPr>
            <p:ph idx="2" type="body"/>
          </p:nvPr>
        </p:nvSpPr>
        <p:spPr>
          <a:xfrm>
            <a:off x="4516150" y="741300"/>
            <a:ext cx="4627800" cy="4210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None/>
            </a:pPr>
            <a:r>
              <a:t/>
            </a:r>
            <a:endParaRPr>
              <a:latin typeface="Arial"/>
              <a:ea typeface="Arial"/>
              <a:cs typeface="Arial"/>
              <a:sym typeface="Arial"/>
            </a:endParaRPr>
          </a:p>
          <a:p>
            <a:pPr indent="0" lvl="0" marL="0" rtl="0" algn="l">
              <a:lnSpc>
                <a:spcPct val="115000"/>
              </a:lnSpc>
              <a:spcBef>
                <a:spcPts val="1600"/>
              </a:spcBef>
              <a:spcAft>
                <a:spcPts val="0"/>
              </a:spcAft>
              <a:buNone/>
            </a:pPr>
            <a:r>
              <a:rPr lang="en" u="sng">
                <a:solidFill>
                  <a:schemeClr val="hlink"/>
                </a:solidFill>
                <a:hlinkClick r:id="rId3"/>
              </a:rPr>
              <a:t>Clarita_Carlos@chino.k12.ca.us</a:t>
            </a:r>
            <a:endParaRPr/>
          </a:p>
          <a:p>
            <a:pPr indent="0" lvl="0" marL="0" rtl="0" algn="l">
              <a:lnSpc>
                <a:spcPct val="115000"/>
              </a:lnSpc>
              <a:spcBef>
                <a:spcPts val="1600"/>
              </a:spcBef>
              <a:spcAft>
                <a:spcPts val="0"/>
              </a:spcAft>
              <a:buNone/>
            </a:pPr>
            <a:r>
              <a:t/>
            </a:r>
            <a:endParaRPr/>
          </a:p>
          <a:p>
            <a:pPr indent="0" lvl="0" marL="0" rtl="0" algn="l">
              <a:lnSpc>
                <a:spcPct val="115000"/>
              </a:lnSpc>
              <a:spcBef>
                <a:spcPts val="1600"/>
              </a:spcBef>
              <a:spcAft>
                <a:spcPts val="0"/>
              </a:spcAft>
              <a:buNone/>
            </a:pPr>
            <a:r>
              <a:rPr b="1" lang="en"/>
              <a:t>Charged Chromebook</a:t>
            </a:r>
            <a:endParaRPr b="1"/>
          </a:p>
          <a:p>
            <a:pPr indent="0" lvl="0" marL="0" rtl="0" algn="l">
              <a:lnSpc>
                <a:spcPct val="115000"/>
              </a:lnSpc>
              <a:spcBef>
                <a:spcPts val="1600"/>
              </a:spcBef>
              <a:spcAft>
                <a:spcPts val="0"/>
              </a:spcAft>
              <a:buNone/>
            </a:pPr>
            <a:r>
              <a:rPr lang="en"/>
              <a:t>Pen/Pencil</a:t>
            </a:r>
            <a:endParaRPr/>
          </a:p>
          <a:p>
            <a:pPr indent="0" lvl="0" marL="0" rtl="0" algn="l">
              <a:lnSpc>
                <a:spcPct val="115000"/>
              </a:lnSpc>
              <a:spcBef>
                <a:spcPts val="1600"/>
              </a:spcBef>
              <a:spcAft>
                <a:spcPts val="0"/>
              </a:spcAft>
              <a:buNone/>
            </a:pPr>
            <a:r>
              <a:rPr lang="en"/>
              <a:t>Highlighters</a:t>
            </a:r>
            <a:endParaRPr/>
          </a:p>
          <a:p>
            <a:pPr indent="0" lvl="0" marL="457200" rtl="0" algn="l">
              <a:lnSpc>
                <a:spcPct val="115000"/>
              </a:lnSpc>
              <a:spcBef>
                <a:spcPts val="1600"/>
              </a:spcBef>
              <a:spcAft>
                <a:spcPts val="0"/>
              </a:spcAft>
              <a:buNone/>
            </a:pPr>
            <a:r>
              <a:t/>
            </a:r>
            <a:endParaRPr/>
          </a:p>
          <a:p>
            <a:pPr indent="0" lvl="0" marL="457200" rtl="0" algn="l">
              <a:lnSpc>
                <a:spcPct val="115000"/>
              </a:lnSpc>
              <a:spcBef>
                <a:spcPts val="1600"/>
              </a:spcBef>
              <a:spcAft>
                <a:spcPts val="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42900" y="2436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GRADES AND LATE WORK POLICY</a:t>
            </a:r>
            <a:endParaRPr/>
          </a:p>
        </p:txBody>
      </p:sp>
      <p:sp>
        <p:nvSpPr>
          <p:cNvPr id="79" name="Google Shape;79;p16"/>
          <p:cNvSpPr txBox="1"/>
          <p:nvPr>
            <p:ph idx="1" type="body"/>
          </p:nvPr>
        </p:nvSpPr>
        <p:spPr>
          <a:xfrm>
            <a:off x="342900" y="1288550"/>
            <a:ext cx="4622700" cy="2650500"/>
          </a:xfrm>
          <a:prstGeom prst="rect">
            <a:avLst/>
          </a:prstGeom>
          <a:noFill/>
          <a:ln>
            <a:noFill/>
          </a:ln>
        </p:spPr>
        <p:txBody>
          <a:bodyPr anchorCtr="0" anchor="ctr" bIns="34275" lIns="68575" spcFirstLastPara="1" rIns="68575" wrap="square" tIns="34275">
            <a:noAutofit/>
          </a:bodyPr>
          <a:lstStyle/>
          <a:p>
            <a:pPr indent="0" lvl="0" marL="0" rtl="0" algn="l">
              <a:spcBef>
                <a:spcPts val="800"/>
              </a:spcBef>
              <a:spcAft>
                <a:spcPts val="0"/>
              </a:spcAft>
              <a:buSzPts val="1200"/>
              <a:buNone/>
            </a:pPr>
            <a:r>
              <a:rPr lang="en">
                <a:solidFill>
                  <a:schemeClr val="dk1"/>
                </a:solidFill>
              </a:rPr>
              <a:t>L</a:t>
            </a:r>
            <a:r>
              <a:rPr lang="en">
                <a:solidFill>
                  <a:schemeClr val="dk1"/>
                </a:solidFill>
              </a:rPr>
              <a:t>ate work will be accepted every grading period (6 weeks) with no </a:t>
            </a:r>
            <a:r>
              <a:rPr lang="en">
                <a:solidFill>
                  <a:schemeClr val="dk1"/>
                </a:solidFill>
              </a:rPr>
              <a:t>penalty</a:t>
            </a:r>
            <a:r>
              <a:rPr lang="en">
                <a:solidFill>
                  <a:schemeClr val="dk1"/>
                </a:solidFill>
              </a:rPr>
              <a:t>. To turn in late work, you must print out the assignment and submit it to Ms. Carlos.</a:t>
            </a:r>
            <a:endParaRPr>
              <a:solidFill>
                <a:schemeClr val="dk1"/>
              </a:solidFill>
            </a:endParaRPr>
          </a:p>
          <a:p>
            <a:pPr indent="0" lvl="0" marL="0" rtl="0" algn="l">
              <a:spcBef>
                <a:spcPts val="800"/>
              </a:spcBef>
              <a:spcAft>
                <a:spcPts val="0"/>
              </a:spcAft>
              <a:buSzPts val="1200"/>
              <a:buNone/>
            </a:pPr>
            <a:r>
              <a:t/>
            </a:r>
            <a:endParaRPr>
              <a:solidFill>
                <a:schemeClr val="dk1"/>
              </a:solidFill>
            </a:endParaRPr>
          </a:p>
          <a:p>
            <a:pPr indent="0" lvl="0" marL="0" rtl="0" algn="l">
              <a:spcBef>
                <a:spcPts val="800"/>
              </a:spcBef>
              <a:spcAft>
                <a:spcPts val="0"/>
              </a:spcAft>
              <a:buSzPts val="1200"/>
              <a:buNone/>
            </a:pPr>
            <a:r>
              <a:t/>
            </a:r>
            <a:endParaRPr>
              <a:solidFill>
                <a:schemeClr val="dk1"/>
              </a:solidFill>
            </a:endParaRPr>
          </a:p>
        </p:txBody>
      </p:sp>
      <p:pic>
        <p:nvPicPr>
          <p:cNvPr id="80" name="Google Shape;80;p16"/>
          <p:cNvPicPr preferRelativeResize="0"/>
          <p:nvPr/>
        </p:nvPicPr>
        <p:blipFill>
          <a:blip r:embed="rId3">
            <a:alphaModFix/>
          </a:blip>
          <a:stretch>
            <a:fillRect/>
          </a:stretch>
        </p:blipFill>
        <p:spPr>
          <a:xfrm>
            <a:off x="5013525" y="927950"/>
            <a:ext cx="3785100" cy="2119650"/>
          </a:xfrm>
          <a:prstGeom prst="rect">
            <a:avLst/>
          </a:prstGeom>
          <a:noFill/>
          <a:ln>
            <a:noFill/>
          </a:ln>
        </p:spPr>
      </p:pic>
      <p:sp>
        <p:nvSpPr>
          <p:cNvPr id="81" name="Google Shape;81;p16"/>
          <p:cNvSpPr txBox="1"/>
          <p:nvPr/>
        </p:nvSpPr>
        <p:spPr>
          <a:xfrm>
            <a:off x="283525" y="3671050"/>
            <a:ext cx="6939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Clr>
                <a:srgbClr val="000000"/>
              </a:buClr>
              <a:buSzPts val="1200"/>
              <a:buFont typeface="Arial"/>
              <a:buNone/>
            </a:pPr>
            <a:r>
              <a:rPr lang="en" sz="1800">
                <a:solidFill>
                  <a:schemeClr val="dk1"/>
                </a:solidFill>
              </a:rPr>
              <a:t>Excused absence work will not be considered late as long as it is turned in when you return or within the same amount of days as you were absent.  Any work will be located on google classroom.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GRADING BREAKDOWN</a:t>
            </a:r>
            <a:endParaRPr/>
          </a:p>
        </p:txBody>
      </p:sp>
      <p:graphicFrame>
        <p:nvGraphicFramePr>
          <p:cNvPr id="87" name="Google Shape;87;p17"/>
          <p:cNvGraphicFramePr/>
          <p:nvPr/>
        </p:nvGraphicFramePr>
        <p:xfrm>
          <a:off x="1860681" y="1281193"/>
          <a:ext cx="3000000" cy="3000000"/>
        </p:xfrm>
        <a:graphic>
          <a:graphicData uri="http://schemas.openxmlformats.org/drawingml/2006/table">
            <a:tbl>
              <a:tblPr>
                <a:noFill/>
                <a:tableStyleId>{E0DD9A94-D4E6-44FE-A983-C224307DFFEE}</a:tableStyleId>
              </a:tblPr>
              <a:tblGrid>
                <a:gridCol w="682700"/>
                <a:gridCol w="1706750"/>
                <a:gridCol w="852325"/>
                <a:gridCol w="2180850"/>
              </a:tblGrid>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97 - 100%</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77 - 79.9%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93 - 96.9 %</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73 - 76.9 %</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90 - 92.9%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70 - 72.9%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87- 89.9%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D+</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67 - 69.9%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83 - 86.9%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D</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60 - 66.9%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80 - 82.9%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F</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59.9 % and below</a:t>
                      </a:r>
                      <a:endParaRPr sz="900" u="none" cap="none" strike="noStrike">
                        <a:solidFill>
                          <a:schemeClr val="lt1"/>
                        </a:solidFill>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BEHAVIOR EXPECTATIONS</a:t>
            </a:r>
            <a:endParaRPr/>
          </a:p>
        </p:txBody>
      </p:sp>
      <p:sp>
        <p:nvSpPr>
          <p:cNvPr id="93" name="Google Shape;93;p18"/>
          <p:cNvSpPr txBox="1"/>
          <p:nvPr>
            <p:ph idx="1" type="body"/>
          </p:nvPr>
        </p:nvSpPr>
        <p:spPr>
          <a:xfrm>
            <a:off x="456733" y="1044059"/>
            <a:ext cx="7955700" cy="3696000"/>
          </a:xfrm>
          <a:prstGeom prst="rect">
            <a:avLst/>
          </a:prstGeom>
          <a:noFill/>
          <a:ln>
            <a:noFill/>
          </a:ln>
        </p:spPr>
        <p:txBody>
          <a:bodyPr anchorCtr="0" anchor="ctr" bIns="34275" lIns="68575" spcFirstLastPara="1" rIns="68575" wrap="square" tIns="34275">
            <a:noAutofit/>
          </a:bodyPr>
          <a:lstStyle/>
          <a:p>
            <a:pPr indent="-146050" lvl="0" marL="2159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Be in your seat and ready to start class when the bell rings.</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Remain in your seat unless otherwise instructed.</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Listen attentively to others when they speak.</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Show respect for the opinions and ideas of others.</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Finish classroom assignments in the time provided.</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Bring all necessary materials to class, and </a:t>
            </a:r>
            <a:endParaRPr sz="15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1500">
                <a:solidFill>
                  <a:schemeClr val="dk1"/>
                </a:solidFill>
                <a:latin typeface="Times New Roman"/>
                <a:ea typeface="Times New Roman"/>
                <a:cs typeface="Times New Roman"/>
                <a:sym typeface="Times New Roman"/>
              </a:rPr>
              <a:t>come prepared to learn.</a:t>
            </a:r>
            <a:endParaRPr sz="800">
              <a:solidFill>
                <a:schemeClr val="dk1"/>
              </a:solidFill>
              <a:latin typeface="Times New Roman"/>
              <a:ea typeface="Times New Roman"/>
              <a:cs typeface="Times New Roman"/>
              <a:sym typeface="Times New Roman"/>
            </a:endParaRPr>
          </a:p>
          <a:p>
            <a:pPr indent="0" lvl="0" marL="215900" rtl="0" algn="l">
              <a:spcBef>
                <a:spcPts val="0"/>
              </a:spcBef>
              <a:spcAft>
                <a:spcPts val="0"/>
              </a:spcAft>
              <a:buNone/>
            </a:pPr>
            <a:r>
              <a:t/>
            </a:r>
            <a:endParaRPr sz="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200"/>
              <a:buNone/>
            </a:pPr>
            <a:r>
              <a:rPr lang="en" sz="1500">
                <a:solidFill>
                  <a:schemeClr val="dk1"/>
                </a:solidFill>
                <a:latin typeface="Times New Roman"/>
                <a:ea typeface="Times New Roman"/>
                <a:cs typeface="Times New Roman"/>
                <a:sym typeface="Times New Roman"/>
              </a:rPr>
              <a:t>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400"/>
              <a:buNone/>
            </a:pPr>
            <a:r>
              <a:rPr b="1" lang="en" sz="1500">
                <a:solidFill>
                  <a:schemeClr val="dk1"/>
                </a:solidFill>
                <a:latin typeface="Times New Roman"/>
                <a:ea typeface="Times New Roman"/>
                <a:cs typeface="Times New Roman"/>
                <a:sym typeface="Times New Roman"/>
              </a:rPr>
              <a:t>Violations of these expectations may result in the following:</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Teacher assigned detention.</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Counselor conference.</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A phone call home.</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Removal from course.</a:t>
            </a:r>
            <a:endParaRPr sz="1500">
              <a:solidFill>
                <a:schemeClr val="dk1"/>
              </a:solidFill>
            </a:endParaRPr>
          </a:p>
          <a:p>
            <a:pPr indent="-139700" lvl="0" marL="215900" rtl="0" algn="l">
              <a:spcBef>
                <a:spcPts val="300"/>
              </a:spcBef>
              <a:spcAft>
                <a:spcPts val="0"/>
              </a:spcAft>
              <a:buSzPts val="1200"/>
              <a:buNone/>
            </a:pPr>
            <a:r>
              <a:t/>
            </a:r>
            <a:endParaRPr/>
          </a:p>
        </p:txBody>
      </p:sp>
      <p:pic>
        <p:nvPicPr>
          <p:cNvPr id="94" name="Google Shape;94;p18"/>
          <p:cNvPicPr preferRelativeResize="0"/>
          <p:nvPr/>
        </p:nvPicPr>
        <p:blipFill rotWithShape="1">
          <a:blip r:embed="rId3">
            <a:alphaModFix/>
          </a:blip>
          <a:srcRect b="6659" l="7206" r="7403" t="6850"/>
          <a:stretch/>
        </p:blipFill>
        <p:spPr>
          <a:xfrm>
            <a:off x="5692775" y="512125"/>
            <a:ext cx="3139525" cy="411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RESTROOM AND CELL PHONE POLICY </a:t>
            </a:r>
            <a:endParaRPr/>
          </a:p>
        </p:txBody>
      </p:sp>
      <p:sp>
        <p:nvSpPr>
          <p:cNvPr id="100" name="Google Shape;100;p19"/>
          <p:cNvSpPr txBox="1"/>
          <p:nvPr>
            <p:ph idx="1" type="body"/>
          </p:nvPr>
        </p:nvSpPr>
        <p:spPr>
          <a:xfrm>
            <a:off x="342900" y="1850707"/>
            <a:ext cx="6172200" cy="2469000"/>
          </a:xfrm>
          <a:prstGeom prst="rect">
            <a:avLst/>
          </a:prstGeom>
          <a:noFill/>
          <a:ln>
            <a:noFill/>
          </a:ln>
        </p:spPr>
        <p:txBody>
          <a:bodyPr anchorCtr="0" anchor="ctr" bIns="34275" lIns="68575" spcFirstLastPara="1" rIns="68575" wrap="square" tIns="34275">
            <a:noAutofit/>
          </a:bodyPr>
          <a:lstStyle/>
          <a:p>
            <a:pPr indent="-203200" lvl="0" marL="215900" rtl="0" algn="l">
              <a:lnSpc>
                <a:spcPct val="90000"/>
              </a:lnSpc>
              <a:spcBef>
                <a:spcPts val="0"/>
              </a:spcBef>
              <a:spcAft>
                <a:spcPts val="0"/>
              </a:spcAft>
              <a:buSzPts val="1000"/>
              <a:buChar char="●"/>
            </a:pPr>
            <a:r>
              <a:rPr lang="en" sz="1600"/>
              <a:t>To use the restroom, students must sign in and out using the SmartPass app on Classlink. </a:t>
            </a:r>
            <a:endParaRPr sz="1600"/>
          </a:p>
          <a:p>
            <a:pPr indent="-209550" lvl="0" marL="215900" rtl="0" algn="l">
              <a:lnSpc>
                <a:spcPct val="90000"/>
              </a:lnSpc>
              <a:spcBef>
                <a:spcPts val="800"/>
              </a:spcBef>
              <a:spcAft>
                <a:spcPts val="0"/>
              </a:spcAft>
              <a:buSzPts val="1100"/>
              <a:buChar char="●"/>
            </a:pPr>
            <a:r>
              <a:rPr lang="en" sz="1700"/>
              <a:t>Cell phones are not to be used during instruction UNLESS cell phones are necessary for the assignment. Phones will be taken and sent to the office if students use them INSTEAD of completing their work. For example: Your paper is blank after several minutes of work time. GAMES ON THE PHONE ARE NOT TO BE PLAYED IN THE CLASS UNLESS ASSIGNED FOR INSTRUCTION (Kahoot/quizlet).</a:t>
            </a:r>
            <a:endParaRPr sz="1100"/>
          </a:p>
          <a:p>
            <a:pPr indent="-139700" lvl="0" marL="215900" rtl="0" algn="l">
              <a:lnSpc>
                <a:spcPct val="90000"/>
              </a:lnSpc>
              <a:spcBef>
                <a:spcPts val="800"/>
              </a:spcBef>
              <a:spcAft>
                <a:spcPts val="0"/>
              </a:spcAft>
              <a:buSzPts val="1200"/>
              <a:buNone/>
            </a:pPr>
            <a:r>
              <a:t/>
            </a:r>
            <a:endParaRPr sz="1700"/>
          </a:p>
        </p:txBody>
      </p:sp>
      <p:pic>
        <p:nvPicPr>
          <p:cNvPr id="101" name="Google Shape;101;p19"/>
          <p:cNvPicPr preferRelativeResize="0"/>
          <p:nvPr/>
        </p:nvPicPr>
        <p:blipFill>
          <a:blip r:embed="rId3">
            <a:alphaModFix/>
          </a:blip>
          <a:stretch>
            <a:fillRect/>
          </a:stretch>
        </p:blipFill>
        <p:spPr>
          <a:xfrm>
            <a:off x="6465400" y="754175"/>
            <a:ext cx="2612050" cy="1503375"/>
          </a:xfrm>
          <a:prstGeom prst="rect">
            <a:avLst/>
          </a:prstGeom>
          <a:noFill/>
          <a:ln>
            <a:noFill/>
          </a:ln>
        </p:spPr>
      </p:pic>
      <p:pic>
        <p:nvPicPr>
          <p:cNvPr id="102" name="Google Shape;102;p19"/>
          <p:cNvPicPr preferRelativeResize="0"/>
          <p:nvPr/>
        </p:nvPicPr>
        <p:blipFill rotWithShape="1">
          <a:blip r:embed="rId4">
            <a:alphaModFix/>
          </a:blip>
          <a:srcRect b="0" l="32216" r="22214" t="0"/>
          <a:stretch/>
        </p:blipFill>
        <p:spPr>
          <a:xfrm>
            <a:off x="6828400" y="2429525"/>
            <a:ext cx="2003950" cy="189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latin typeface="Arial"/>
                <a:ea typeface="Arial"/>
                <a:cs typeface="Arial"/>
                <a:sym typeface="Arial"/>
              </a:rPr>
              <a:t>Syllabus</a:t>
            </a:r>
            <a:endParaRPr>
              <a:latin typeface="Arial"/>
              <a:ea typeface="Arial"/>
              <a:cs typeface="Arial"/>
              <a:sym typeface="Arial"/>
            </a:endParaRPr>
          </a:p>
        </p:txBody>
      </p:sp>
      <p:sp>
        <p:nvSpPr>
          <p:cNvPr id="108" name="Google Shape;108;p20"/>
          <p:cNvSpPr txBox="1"/>
          <p:nvPr>
            <p:ph idx="1" type="body"/>
          </p:nvPr>
        </p:nvSpPr>
        <p:spPr>
          <a:xfrm>
            <a:off x="816300" y="1017725"/>
            <a:ext cx="7511400" cy="3551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Arial"/>
              <a:buChar char="•"/>
            </a:pPr>
            <a:r>
              <a:rPr b="0" i="0" lang="en" sz="1350" u="none" strike="noStrike">
                <a:solidFill>
                  <a:schemeClr val="dk1"/>
                </a:solidFill>
                <a:latin typeface="Arial"/>
                <a:ea typeface="Arial"/>
                <a:cs typeface="Arial"/>
                <a:sym typeface="Arial"/>
              </a:rPr>
              <a:t>There will be ongoing group projects and presentations, and all students will be required to participate in these group activities.  For this reason, regular attendance will be an important factor in determining success in this course.  There will also be several writing assignments during the year, and all students are expected to submit timely, thoughtful, well-written, ORIGINAL work. Students are expected to keep up with all reading assignments.  </a:t>
            </a:r>
            <a:endParaRPr b="1" i="0" sz="1350" u="none" strike="noStrike">
              <a:solidFill>
                <a:schemeClr val="dk1"/>
              </a:solidFill>
              <a:latin typeface="Arial"/>
              <a:ea typeface="Arial"/>
              <a:cs typeface="Arial"/>
              <a:sym typeface="Arial"/>
            </a:endParaRPr>
          </a:p>
          <a:p>
            <a:pPr indent="-336550" lvl="0" marL="457200" rtl="0" algn="l">
              <a:lnSpc>
                <a:spcPct val="115000"/>
              </a:lnSpc>
              <a:spcBef>
                <a:spcPts val="2000"/>
              </a:spcBef>
              <a:spcAft>
                <a:spcPts val="0"/>
              </a:spcAft>
              <a:buSzPts val="1700"/>
              <a:buFont typeface="Arial"/>
              <a:buChar char="•"/>
            </a:pPr>
            <a:r>
              <a:rPr b="0" i="0" lang="en" sz="1350" u="none" strike="noStrike">
                <a:solidFill>
                  <a:schemeClr val="dk1"/>
                </a:solidFill>
                <a:latin typeface="Arial"/>
                <a:ea typeface="Arial"/>
                <a:cs typeface="Arial"/>
                <a:sym typeface="Arial"/>
              </a:rPr>
              <a:t>My expectation is for all students to succeed in this course.  Not all students will finish at the “top” of the class, but all students who work hard to improve will be rewarded for their efforts.   </a:t>
            </a:r>
            <a:endParaRPr sz="1700"/>
          </a:p>
          <a:p>
            <a:pPr indent="-228600" lvl="0" marL="457200" rtl="0" algn="l">
              <a:lnSpc>
                <a:spcPct val="107916"/>
              </a:lnSpc>
              <a:spcBef>
                <a:spcPts val="0"/>
              </a:spcBef>
              <a:spcAft>
                <a:spcPts val="0"/>
              </a:spcAft>
              <a:buClr>
                <a:srgbClr val="FFFFFF"/>
              </a:buClr>
              <a:buSzPts val="2000"/>
              <a:buFont typeface="Pacifico"/>
              <a:buNone/>
            </a:pPr>
            <a:r>
              <a:t/>
            </a:r>
            <a:endParaRPr sz="2000">
              <a:solidFill>
                <a:srgbClr val="FFFFFF"/>
              </a:solidFill>
              <a:latin typeface="Pacifico"/>
              <a:ea typeface="Pacifico"/>
              <a:cs typeface="Pacifico"/>
              <a:sym typeface="Pacific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 Assignment Policy</a:t>
            </a:r>
            <a:endParaRPr/>
          </a:p>
        </p:txBody>
      </p:sp>
      <p:sp>
        <p:nvSpPr>
          <p:cNvPr id="114" name="Google Shape;114;p21"/>
          <p:cNvSpPr txBox="1"/>
          <p:nvPr>
            <p:ph idx="1" type="body"/>
          </p:nvPr>
        </p:nvSpPr>
        <p:spPr>
          <a:xfrm>
            <a:off x="311700" y="1219275"/>
            <a:ext cx="4030200" cy="337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Assignments are due at the time and date posted unless an excusable reason has been provided to the attendance office.</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Late work will be graded every 3 weeks and student </a:t>
            </a:r>
            <a:r>
              <a:rPr lang="en" sz="1800">
                <a:solidFill>
                  <a:schemeClr val="dk1"/>
                </a:solidFill>
              </a:rPr>
              <a:t>print out the assignment and submit it to Ms. Carlos</a:t>
            </a:r>
            <a:r>
              <a:rPr lang="en" sz="1800">
                <a:solidFill>
                  <a:srgbClr val="FFFFFF"/>
                </a:solidFill>
              </a:rPr>
              <a:t>.</a:t>
            </a:r>
            <a:endParaRPr sz="1800">
              <a:solidFill>
                <a:srgbClr val="FFFFFF"/>
              </a:solidFill>
            </a:endParaRPr>
          </a:p>
          <a:p>
            <a:pPr indent="0" lvl="0" marL="0" rtl="0" algn="l">
              <a:spcBef>
                <a:spcPts val="0"/>
              </a:spcBef>
              <a:spcAft>
                <a:spcPts val="0"/>
              </a:spcAft>
              <a:buNone/>
            </a:pPr>
            <a:r>
              <a:t/>
            </a:r>
            <a:endParaRPr sz="1500">
              <a:solidFill>
                <a:srgbClr val="FFFFFF"/>
              </a:solidFill>
            </a:endParaRPr>
          </a:p>
        </p:txBody>
      </p:sp>
      <p:pic>
        <p:nvPicPr>
          <p:cNvPr id="115" name="Google Shape;115;p21"/>
          <p:cNvPicPr preferRelativeResize="0"/>
          <p:nvPr/>
        </p:nvPicPr>
        <p:blipFill>
          <a:blip r:embed="rId3">
            <a:alphaModFix/>
          </a:blip>
          <a:stretch>
            <a:fillRect/>
          </a:stretch>
        </p:blipFill>
        <p:spPr>
          <a:xfrm>
            <a:off x="4750200" y="1206250"/>
            <a:ext cx="3945600" cy="310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